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"/>
  </p:notesMasterIdLst>
  <p:handoutMasterIdLst>
    <p:handoutMasterId r:id="rId9"/>
  </p:handoutMasterIdLst>
  <p:sldIdLst>
    <p:sldId id="267" r:id="rId3"/>
    <p:sldId id="266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/>
    <p:restoredTop sz="94712"/>
  </p:normalViewPr>
  <p:slideViewPr>
    <p:cSldViewPr snapToGrid="0" snapToObjects="1">
      <p:cViewPr varScale="1">
        <p:scale>
          <a:sx n="103" d="100"/>
          <a:sy n="103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24/08/2018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8/24/18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UniProt Introduction Exercises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Aim</a:t>
            </a:r>
            <a:endParaRPr lang="x-none" altLang="x-none" b="1">
              <a:solidFill>
                <a:schemeClr val="tx1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9458" name="Content Placeholder 5"/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1659924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GB" altLang="x-none" dirty="0">
                <a:latin typeface="+mn-lt"/>
                <a:ea typeface="ＭＳ Ｐゴシック" charset="-128"/>
                <a:cs typeface="HelveticaNeueLT Pro 45 Lt" charset="0"/>
              </a:rPr>
              <a:t>Hands-on experience of navigating around the UniProt entry pages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GB" altLang="x-none" dirty="0">
                <a:latin typeface="+mn-lt"/>
                <a:ea typeface="ＭＳ Ｐゴシック" charset="-128"/>
                <a:cs typeface="HelveticaNeueLT Pro 45 Lt" charset="0"/>
              </a:rPr>
              <a:t>An introduction to simple searches within UniProt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764B5-9E83-6448-8340-F7A9FF122AE4}"/>
              </a:ext>
            </a:extLst>
          </p:cNvPr>
          <p:cNvSpPr txBox="1"/>
          <p:nvPr/>
        </p:nvSpPr>
        <p:spPr>
          <a:xfrm>
            <a:off x="593125" y="2767910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What you need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224F-DBAC-EC45-9D56-FADF9C4E4907}"/>
              </a:ext>
            </a:extLst>
          </p:cNvPr>
          <p:cNvSpPr txBox="1"/>
          <p:nvPr/>
        </p:nvSpPr>
        <p:spPr>
          <a:xfrm>
            <a:off x="711200" y="3534028"/>
            <a:ext cx="5205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Your browser open at: </a:t>
            </a:r>
            <a:r>
              <a:rPr lang="en-US" dirty="0" err="1"/>
              <a:t>uniprot.org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E0B81-EF00-8045-9F0B-FF62BCE0617F}"/>
              </a:ext>
            </a:extLst>
          </p:cNvPr>
          <p:cNvSpPr txBox="1"/>
          <p:nvPr/>
        </p:nvSpPr>
        <p:spPr>
          <a:xfrm>
            <a:off x="711200" y="5053795"/>
            <a:ext cx="10958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exercises are based upon the UniProt Entry – P00740 (</a:t>
            </a:r>
            <a:r>
              <a:rPr lang="en-GB" b="1" dirty="0"/>
              <a:t>FA9_HUMAN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800-C3B7-E140-9606-D8C51BDF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304800"/>
            <a:ext cx="11063416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Part 1: Basic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6061-2BF2-2E4B-814B-A78B2D3B3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4687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Introduction</a:t>
            </a:r>
          </a:p>
          <a:p>
            <a:pPr marL="277812" lvl="1" indent="0">
              <a:buNone/>
            </a:pPr>
            <a:r>
              <a:rPr lang="en-US" sz="1600" dirty="0">
                <a:latin typeface="+mn-lt"/>
              </a:rPr>
              <a:t>A UniProt entry page is divided into separate sections providing specific types of information. The best way to navigate around is to use the short-cut menu on the left.</a:t>
            </a:r>
          </a:p>
          <a:p>
            <a:pPr marL="277812" lvl="1" indent="0">
              <a:buNone/>
            </a:pPr>
            <a:r>
              <a:rPr lang="en-US" sz="1600" dirty="0">
                <a:latin typeface="+mn-lt"/>
              </a:rPr>
              <a:t>On the </a:t>
            </a:r>
            <a:r>
              <a:rPr lang="en-US" sz="1600" dirty="0" err="1">
                <a:latin typeface="+mn-lt"/>
              </a:rPr>
              <a:t>uniprot.org</a:t>
            </a:r>
            <a:r>
              <a:rPr lang="en-US" sz="1600" dirty="0">
                <a:latin typeface="+mn-lt"/>
              </a:rPr>
              <a:t> home page in the ‘Google like’ search bar enter P00740 and </a:t>
            </a:r>
            <a:r>
              <a:rPr lang="en-US" sz="1600" dirty="0" err="1">
                <a:latin typeface="+mn-lt"/>
              </a:rPr>
              <a:t>goto</a:t>
            </a:r>
            <a:r>
              <a:rPr lang="en-US" sz="1600" dirty="0">
                <a:latin typeface="+mn-lt"/>
              </a:rPr>
              <a:t> the entry page.</a:t>
            </a:r>
          </a:p>
          <a:p>
            <a:pPr marL="277812" lvl="1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1</a:t>
            </a:r>
            <a:r>
              <a:rPr lang="en-US" sz="1800" dirty="0">
                <a:latin typeface="+mn-lt"/>
              </a:rPr>
              <a:t> – What is the gene name of P00740?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2</a:t>
            </a:r>
            <a:r>
              <a:rPr lang="en-US" sz="1800" dirty="0">
                <a:latin typeface="+mn-lt"/>
              </a:rPr>
              <a:t> – How does this differ from the protein name?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3</a:t>
            </a:r>
            <a:r>
              <a:rPr lang="en-US" sz="1800" dirty="0">
                <a:latin typeface="+mn-lt"/>
              </a:rPr>
              <a:t> – How many sequences are reported for this entry and what are their lengths?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4</a:t>
            </a:r>
            <a:r>
              <a:rPr lang="en-US" sz="1800" dirty="0">
                <a:latin typeface="+mn-lt"/>
              </a:rPr>
              <a:t> – Which sequence are all the annotations based upon?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5</a:t>
            </a:r>
            <a:r>
              <a:rPr lang="en-US" sz="1800" dirty="0">
                <a:latin typeface="+mn-lt"/>
              </a:rPr>
              <a:t> – In the cell where is this protein found? (trick question)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6</a:t>
            </a:r>
            <a:r>
              <a:rPr lang="en-US" sz="1800" dirty="0">
                <a:latin typeface="+mn-lt"/>
              </a:rPr>
              <a:t> – What type of annotation is this from?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7 </a:t>
            </a:r>
            <a:r>
              <a:rPr lang="en-US" sz="1800" dirty="0">
                <a:latin typeface="+mn-lt"/>
              </a:rPr>
              <a:t>– How many X-Ray structures are reported from </a:t>
            </a:r>
            <a:r>
              <a:rPr lang="en-US" sz="1800" dirty="0" err="1">
                <a:latin typeface="+mn-lt"/>
              </a:rPr>
              <a:t>PDBe</a:t>
            </a:r>
            <a:r>
              <a:rPr lang="en-US" sz="1800" dirty="0">
                <a:latin typeface="+mn-l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7875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800-C3B7-E140-9606-D8C51BDF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304800"/>
            <a:ext cx="11063416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Part 2: Functional Annotation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6061-2BF2-2E4B-814B-A78B2D3B3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" y="1762897"/>
            <a:ext cx="9841470" cy="309330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1</a:t>
            </a:r>
            <a:r>
              <a:rPr lang="en-US" sz="1800" dirty="0">
                <a:latin typeface="+mn-lt"/>
              </a:rPr>
              <a:t> – How many diseases are annotated in P00740 and what is/are their name(s)?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2</a:t>
            </a:r>
            <a:r>
              <a:rPr lang="en-US" sz="1800" dirty="0">
                <a:latin typeface="+mn-lt"/>
              </a:rPr>
              <a:t> – What annotations can you find at or overlapping residue 283?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3</a:t>
            </a:r>
            <a:r>
              <a:rPr lang="en-US" sz="1800" dirty="0">
                <a:latin typeface="+mn-lt"/>
              </a:rPr>
              <a:t> – Are any of the annotations associated to a disease(s)?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4</a:t>
            </a:r>
            <a:r>
              <a:rPr lang="en-US" sz="1800" dirty="0">
                <a:latin typeface="+mn-lt"/>
              </a:rPr>
              <a:t> –Using the other annotations can you conclude what has happened to the protein to cause the disease?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Question 5</a:t>
            </a:r>
            <a:r>
              <a:rPr lang="en-US" sz="1800" dirty="0">
                <a:latin typeface="+mn-lt"/>
              </a:rPr>
              <a:t> – Are there any protein structures that cover residue 283 and does it help in your interpretation?</a:t>
            </a:r>
          </a:p>
        </p:txBody>
      </p:sp>
    </p:spTree>
    <p:extLst>
      <p:ext uri="{BB962C8B-B14F-4D97-AF65-F5344CB8AC3E}">
        <p14:creationId xmlns:p14="http://schemas.microsoft.com/office/powerpoint/2010/main" val="379433876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800-C3B7-E140-9606-D8C51BDF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304800"/>
            <a:ext cx="11063416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Part 3: Basic 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6061-2BF2-2E4B-814B-A78B2D3B3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4" y="897924"/>
            <a:ext cx="10871200" cy="51321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From the UniProt home page (</a:t>
            </a:r>
            <a:r>
              <a:rPr lang="en-US" b="1" dirty="0" err="1">
                <a:latin typeface="+mn-lt"/>
              </a:rPr>
              <a:t>uniprot.org</a:t>
            </a:r>
            <a:r>
              <a:rPr lang="en-US" b="1" dirty="0">
                <a:latin typeface="+mn-lt"/>
              </a:rPr>
              <a:t>)</a:t>
            </a:r>
          </a:p>
          <a:p>
            <a:pPr marL="277812" lvl="1" indent="0">
              <a:buNone/>
            </a:pPr>
            <a:r>
              <a:rPr lang="en-US" sz="1800" b="1" dirty="0">
                <a:latin typeface="+mn-lt"/>
              </a:rPr>
              <a:t>Question 1</a:t>
            </a:r>
            <a:r>
              <a:rPr lang="en-US" sz="1800" dirty="0">
                <a:latin typeface="+mn-lt"/>
              </a:rPr>
              <a:t> – Is there a way to look for related (orthologs) proteins of P00740?</a:t>
            </a:r>
          </a:p>
          <a:p>
            <a:pPr marL="277812" lvl="1" indent="0">
              <a:buNone/>
            </a:pPr>
            <a:r>
              <a:rPr lang="en-US" sz="1800" dirty="0">
                <a:latin typeface="+mn-lt"/>
              </a:rPr>
              <a:t>Hint: Look at the top of the P00740 page</a:t>
            </a:r>
          </a:p>
          <a:p>
            <a:pPr marL="277812" lvl="1" indent="0">
              <a:buNone/>
            </a:pPr>
            <a:endParaRPr lang="en-US" sz="1800" b="1" dirty="0">
              <a:latin typeface="+mn-lt"/>
            </a:endParaRPr>
          </a:p>
          <a:p>
            <a:pPr marL="277812" lvl="1" indent="0">
              <a:buNone/>
            </a:pPr>
            <a:endParaRPr lang="en-US" sz="1800" b="1" dirty="0">
              <a:latin typeface="+mn-lt"/>
            </a:endParaRPr>
          </a:p>
          <a:p>
            <a:pPr marL="277812" lvl="1" indent="0">
              <a:buNone/>
            </a:pPr>
            <a:r>
              <a:rPr lang="en-US" sz="1800" b="1" dirty="0">
                <a:latin typeface="+mn-lt"/>
              </a:rPr>
              <a:t>Question 2</a:t>
            </a:r>
            <a:r>
              <a:rPr lang="en-US" sz="1800" dirty="0">
                <a:latin typeface="+mn-lt"/>
              </a:rPr>
              <a:t> – Which is the more consistent search? </a:t>
            </a:r>
          </a:p>
          <a:p>
            <a:pPr marL="277812" lvl="1" indent="0">
              <a:buNone/>
            </a:pPr>
            <a:endParaRPr lang="en-US" sz="1800" b="1" dirty="0">
              <a:latin typeface="+mn-lt"/>
            </a:endParaRPr>
          </a:p>
          <a:p>
            <a:pPr marL="277812" lvl="1" indent="0">
              <a:buNone/>
            </a:pPr>
            <a:endParaRPr lang="en-US" sz="1800" b="1" dirty="0">
              <a:latin typeface="+mn-lt"/>
            </a:endParaRPr>
          </a:p>
          <a:p>
            <a:pPr marL="277812" lvl="1" indent="0">
              <a:buNone/>
            </a:pPr>
            <a:endParaRPr lang="en-US" sz="1800" b="1" dirty="0">
              <a:latin typeface="+mn-lt"/>
            </a:endParaRPr>
          </a:p>
          <a:p>
            <a:pPr marL="277812" lvl="1" indent="0">
              <a:buNone/>
            </a:pPr>
            <a:r>
              <a:rPr lang="en-US" sz="1800" b="1" dirty="0">
                <a:latin typeface="+mn-lt"/>
              </a:rPr>
              <a:t>Question 3</a:t>
            </a:r>
            <a:r>
              <a:rPr lang="en-US" sz="1800" dirty="0">
                <a:latin typeface="+mn-lt"/>
              </a:rPr>
              <a:t> – Why do you think this is the case?</a:t>
            </a:r>
          </a:p>
          <a:p>
            <a:pPr marL="277812" lvl="1" indent="0">
              <a:buNone/>
            </a:pPr>
            <a:r>
              <a:rPr lang="en-US" sz="1800" dirty="0">
                <a:latin typeface="+mn-lt"/>
              </a:rPr>
              <a:t>Hint: How do you think the UniProt search is working.</a:t>
            </a:r>
          </a:p>
        </p:txBody>
      </p:sp>
    </p:spTree>
    <p:extLst>
      <p:ext uri="{BB962C8B-B14F-4D97-AF65-F5344CB8AC3E}">
        <p14:creationId xmlns:p14="http://schemas.microsoft.com/office/powerpoint/2010/main" val="190818661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350</TotalTime>
  <Words>372</Words>
  <Application>Microsoft Macintosh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EMBL-EBI_slide_template_July_2015</vt:lpstr>
      <vt:lpstr>1_Leere Präsentation</vt:lpstr>
      <vt:lpstr>UniProt Introduction Exercises</vt:lpstr>
      <vt:lpstr>Aim</vt:lpstr>
      <vt:lpstr>Part 1: Basic Navigation</vt:lpstr>
      <vt:lpstr>Part 2: Functional Annotation (Features)</vt:lpstr>
      <vt:lpstr>Part 3: Basic searching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Proteins API Exercises</dc:title>
  <dc:subject/>
  <dc:creator>Andrew Nightingale</dc:creator>
  <cp:keywords/>
  <dc:description/>
  <cp:lastModifiedBy>Andrew Nightingale</cp:lastModifiedBy>
  <cp:revision>14</cp:revision>
  <dcterms:created xsi:type="dcterms:W3CDTF">2018-08-24T16:06:42Z</dcterms:created>
  <dcterms:modified xsi:type="dcterms:W3CDTF">2018-08-24T21:57:12Z</dcterms:modified>
  <cp:category/>
</cp:coreProperties>
</file>